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17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4481" userDrawn="1">
          <p15:clr>
            <a:srgbClr val="A4A3A4"/>
          </p15:clr>
        </p15:guide>
        <p15:guide id="4" orient="horz" pos="3075" userDrawn="1">
          <p15:clr>
            <a:srgbClr val="A4A3A4"/>
          </p15:clr>
        </p15:guide>
        <p15:guide id="5" orient="horz" pos="3868" userDrawn="1">
          <p15:clr>
            <a:srgbClr val="A4A3A4"/>
          </p15:clr>
        </p15:guide>
        <p15:guide id="6" orient="horz" pos="3914" userDrawn="1">
          <p15:clr>
            <a:srgbClr val="A4A3A4"/>
          </p15:clr>
        </p15:guide>
        <p15:guide id="7" orient="horz" pos="50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804" y="60"/>
      </p:cViewPr>
      <p:guideLst>
        <p:guide orient="horz" pos="2417"/>
        <p:guide pos="2160"/>
        <p:guide orient="horz" pos="4481"/>
        <p:guide orient="horz" pos="3075"/>
        <p:guide orient="horz" pos="3868"/>
        <p:guide orient="horz" pos="3914"/>
        <p:guide orient="horz" pos="50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14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72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00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99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88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89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63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16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5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61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1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0D9A9-5E57-4A1B-9D16-F92DA3B4BB83}" type="datetimeFigureOut">
              <a:rPr kumimoji="1" lang="ja-JP" altLang="en-US" smtClean="0"/>
              <a:t>2024/7/18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D2654-A36B-416F-B937-AE9557CBC7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7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AE17C7A-8279-4108-08CE-E47BDB8E6409}"/>
              </a:ext>
            </a:extLst>
          </p:cNvPr>
          <p:cNvSpPr txBox="1"/>
          <p:nvPr/>
        </p:nvSpPr>
        <p:spPr>
          <a:xfrm>
            <a:off x="217173" y="3211027"/>
            <a:ext cx="6430754" cy="452431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講演時間　　演題名・演者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910C93-48BE-4D20-992C-CE4BC3325682}"/>
              </a:ext>
            </a:extLst>
          </p:cNvPr>
          <p:cNvSpPr txBox="1"/>
          <p:nvPr/>
        </p:nvSpPr>
        <p:spPr>
          <a:xfrm>
            <a:off x="83886" y="224010"/>
            <a:ext cx="6858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講演会・研修会タイトル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AB06F3C-23BB-444B-A1A3-D4CD133C07CF}"/>
              </a:ext>
            </a:extLst>
          </p:cNvPr>
          <p:cNvSpPr txBox="1"/>
          <p:nvPr/>
        </p:nvSpPr>
        <p:spPr>
          <a:xfrm>
            <a:off x="242497" y="1030094"/>
            <a:ext cx="6406634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案内文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474AAE6-1863-4839-8CBD-E74809FDA6C2}"/>
              </a:ext>
            </a:extLst>
          </p:cNvPr>
          <p:cNvSpPr txBox="1"/>
          <p:nvPr/>
        </p:nvSpPr>
        <p:spPr>
          <a:xfrm>
            <a:off x="246585" y="1860701"/>
            <a:ext cx="6430755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開催日・時間：****年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**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**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日（＊）　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**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：**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～**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**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9572500-E02A-49C4-8A9B-B871CE20C730}"/>
              </a:ext>
            </a:extLst>
          </p:cNvPr>
          <p:cNvSpPr txBox="1"/>
          <p:nvPr/>
        </p:nvSpPr>
        <p:spPr>
          <a:xfrm>
            <a:off x="242496" y="2292337"/>
            <a:ext cx="6430755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会場：　現地開催なら会場・場所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開催なら配信方法（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など）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1F48C32-6C4D-40D1-89F9-D85222A8131F}"/>
              </a:ext>
            </a:extLst>
          </p:cNvPr>
          <p:cNvSpPr txBox="1"/>
          <p:nvPr/>
        </p:nvSpPr>
        <p:spPr>
          <a:xfrm>
            <a:off x="133723" y="9544696"/>
            <a:ext cx="6568123" cy="30777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共催：　　　　　　　　　　　　　　　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F0AD89C-1496-4D0F-B4F9-72078C9E1B3D}"/>
              </a:ext>
            </a:extLst>
          </p:cNvPr>
          <p:cNvSpPr txBox="1"/>
          <p:nvPr/>
        </p:nvSpPr>
        <p:spPr>
          <a:xfrm>
            <a:off x="130159" y="8911079"/>
            <a:ext cx="6568124" cy="63094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●単位交付の案内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C3B763C3-75F5-4A8B-BCAC-8A5BCD445492}"/>
              </a:ext>
            </a:extLst>
          </p:cNvPr>
          <p:cNvCxnSpPr>
            <a:cxnSpLocks/>
          </p:cNvCxnSpPr>
          <p:nvPr/>
        </p:nvCxnSpPr>
        <p:spPr>
          <a:xfrm>
            <a:off x="114674" y="811718"/>
            <a:ext cx="666793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EAF00DE9-C38C-408D-AD14-1D70EA3FBEDA}"/>
              </a:ext>
            </a:extLst>
          </p:cNvPr>
          <p:cNvCxnSpPr>
            <a:cxnSpLocks/>
          </p:cNvCxnSpPr>
          <p:nvPr/>
        </p:nvCxnSpPr>
        <p:spPr>
          <a:xfrm>
            <a:off x="89060" y="3074847"/>
            <a:ext cx="666793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8CDADD42-E33F-4F7D-B5F1-D5C5FB9F62CD}"/>
              </a:ext>
            </a:extLst>
          </p:cNvPr>
          <p:cNvCxnSpPr>
            <a:cxnSpLocks/>
          </p:cNvCxnSpPr>
          <p:nvPr/>
        </p:nvCxnSpPr>
        <p:spPr>
          <a:xfrm>
            <a:off x="98585" y="8886270"/>
            <a:ext cx="666793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106ACB4-1210-8C7F-9312-77370BEB80AA}"/>
              </a:ext>
            </a:extLst>
          </p:cNvPr>
          <p:cNvSpPr txBox="1"/>
          <p:nvPr/>
        </p:nvSpPr>
        <p:spPr>
          <a:xfrm>
            <a:off x="51226" y="2451"/>
            <a:ext cx="14827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＜案内状作成例＞ 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5783943-F786-F315-2D4F-ED14C8BE8D53}"/>
              </a:ext>
            </a:extLst>
          </p:cNvPr>
          <p:cNvGrpSpPr/>
          <p:nvPr/>
        </p:nvGrpSpPr>
        <p:grpSpPr>
          <a:xfrm>
            <a:off x="305323" y="4728372"/>
            <a:ext cx="6171677" cy="1310117"/>
            <a:chOff x="-1847850" y="6343650"/>
            <a:chExt cx="7277100" cy="876299"/>
          </a:xfrm>
        </p:grpSpPr>
        <p:sp>
          <p:nvSpPr>
            <p:cNvPr id="3" name="吹き出し: 角を丸めた四角形 2">
              <a:extLst>
                <a:ext uri="{FF2B5EF4-FFF2-40B4-BE49-F238E27FC236}">
                  <a16:creationId xmlns:a16="http://schemas.microsoft.com/office/drawing/2014/main" id="{E3DCA1E0-67A4-8DAD-02FE-347D31879249}"/>
                </a:ext>
              </a:extLst>
            </p:cNvPr>
            <p:cNvSpPr/>
            <p:nvPr/>
          </p:nvSpPr>
          <p:spPr>
            <a:xfrm>
              <a:off x="-1847850" y="6343650"/>
              <a:ext cx="7277100" cy="876299"/>
            </a:xfrm>
            <a:prstGeom prst="wedgeRoundRectCallout">
              <a:avLst>
                <a:gd name="adj1" fmla="val -35735"/>
                <a:gd name="adj2" fmla="val -72675"/>
                <a:gd name="adj3" fmla="val 16667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91F8688D-1D12-1CC3-90BD-ED52A6D2DFCB}"/>
                </a:ext>
              </a:extLst>
            </p:cNvPr>
            <p:cNvSpPr txBox="1"/>
            <p:nvPr/>
          </p:nvSpPr>
          <p:spPr>
            <a:xfrm>
              <a:off x="-1277996" y="6393036"/>
              <a:ext cx="4281340" cy="1774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 </a:t>
              </a:r>
              <a:r>
                <a:rPr lang="ja-JP" altLang="en-US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演題名に企業名・製品名は不可 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B54D34D4-52AF-675D-F83C-4341B384B7FB}"/>
                </a:ext>
              </a:extLst>
            </p:cNvPr>
            <p:cNvSpPr txBox="1"/>
            <p:nvPr/>
          </p:nvSpPr>
          <p:spPr>
            <a:xfrm>
              <a:off x="-1277996" y="6587432"/>
              <a:ext cx="6254557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製品説明の時間を入れて良いが、研修単位の認定時間には含めないこと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3D23748-A46F-A1D8-47DF-F730D9B2CCD2}"/>
              </a:ext>
            </a:extLst>
          </p:cNvPr>
          <p:cNvGrpSpPr/>
          <p:nvPr/>
        </p:nvGrpSpPr>
        <p:grpSpPr>
          <a:xfrm>
            <a:off x="377437" y="9116095"/>
            <a:ext cx="6379552" cy="454249"/>
            <a:chOff x="377437" y="9116095"/>
            <a:chExt cx="6379552" cy="454249"/>
          </a:xfrm>
        </p:grpSpPr>
        <p:sp>
          <p:nvSpPr>
            <p:cNvPr id="9" name="吹き出し: 角を丸めた四角形 8">
              <a:extLst>
                <a:ext uri="{FF2B5EF4-FFF2-40B4-BE49-F238E27FC236}">
                  <a16:creationId xmlns:a16="http://schemas.microsoft.com/office/drawing/2014/main" id="{20EA1533-4BFB-B7D9-B452-82FE4FCB4745}"/>
                </a:ext>
              </a:extLst>
            </p:cNvPr>
            <p:cNvSpPr/>
            <p:nvPr/>
          </p:nvSpPr>
          <p:spPr>
            <a:xfrm>
              <a:off x="377437" y="9144418"/>
              <a:ext cx="6205713" cy="425926"/>
            </a:xfrm>
            <a:prstGeom prst="wedgeRoundRectCallout">
              <a:avLst>
                <a:gd name="adj1" fmla="val -51628"/>
                <a:gd name="adj2" fmla="val -25516"/>
                <a:gd name="adj3" fmla="val 16667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C8C95CB0-07C6-0D30-025A-EE25E9F32205}"/>
                </a:ext>
              </a:extLst>
            </p:cNvPr>
            <p:cNvSpPr txBox="1"/>
            <p:nvPr/>
          </p:nvSpPr>
          <p:spPr>
            <a:xfrm>
              <a:off x="381000" y="9116095"/>
              <a:ext cx="637598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日本薬剤師研修センターは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分以上の講演時間で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単位、日病薬は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45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分以上の講演時間で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0.5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単位（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分で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単位）となります。日病薬のカリキュラムコードは単位申請担当者と相談しながら決定します。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026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954FCE-18E5-42CA-B84C-CE29CC1E4F65}"/>
              </a:ext>
            </a:extLst>
          </p:cNvPr>
          <p:cNvSpPr txBox="1"/>
          <p:nvPr/>
        </p:nvSpPr>
        <p:spPr>
          <a:xfrm>
            <a:off x="0" y="-34576"/>
            <a:ext cx="1856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ご案内事項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EB9221-C745-4DAD-955E-74B5238307A9}"/>
              </a:ext>
            </a:extLst>
          </p:cNvPr>
          <p:cNvSpPr txBox="1"/>
          <p:nvPr/>
        </p:nvSpPr>
        <p:spPr>
          <a:xfrm>
            <a:off x="136477" y="300752"/>
            <a:ext cx="653727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日本薬剤師研修センター または </a:t>
            </a:r>
            <a:endParaRPr lang="en-US" altLang="ja-JP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日本病院薬剤師会病院薬学認定薬剤師制度</a:t>
            </a:r>
          </a:p>
          <a:p>
            <a:pPr algn="ctr"/>
            <a:r>
              <a:rPr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研修単位取得についての注意事項</a:t>
            </a:r>
          </a:p>
          <a:p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「日本薬剤師研修センター研修認定薬剤師制度」もしくは 「日病薬病院薬学認定薬剤師制度」のどちらか一方の交付となります。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重複交付はできません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30BF4A1-8FAD-4996-828D-8C196CC5727D}"/>
              </a:ext>
            </a:extLst>
          </p:cNvPr>
          <p:cNvSpPr txBox="1"/>
          <p:nvPr/>
        </p:nvSpPr>
        <p:spPr>
          <a:xfrm>
            <a:off x="160361" y="1699794"/>
            <a:ext cx="6537277" cy="797141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174625" indent="-174625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薬剤師研修単位交付の注意事項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/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99EAC5A-1CD5-47F9-8C03-D75F5AD859DD}"/>
              </a:ext>
            </a:extLst>
          </p:cNvPr>
          <p:cNvSpPr txBox="1"/>
          <p:nvPr/>
        </p:nvSpPr>
        <p:spPr>
          <a:xfrm>
            <a:off x="4080943" y="2757948"/>
            <a:ext cx="1433189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コードを貼付下さい→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08052A-3FA8-40F6-B0A1-08296F1F0429}"/>
              </a:ext>
            </a:extLst>
          </p:cNvPr>
          <p:cNvSpPr txBox="1"/>
          <p:nvPr/>
        </p:nvSpPr>
        <p:spPr>
          <a:xfrm>
            <a:off x="2656196" y="1980313"/>
            <a:ext cx="40653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参加申込サイトの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</a:p>
          <a:p>
            <a:pPr algn="ctr"/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A141CE1-E1D1-3EE5-35C3-A2CF58F2F8E2}"/>
              </a:ext>
            </a:extLst>
          </p:cNvPr>
          <p:cNvSpPr txBox="1"/>
          <p:nvPr/>
        </p:nvSpPr>
        <p:spPr>
          <a:xfrm>
            <a:off x="3821539" y="2182075"/>
            <a:ext cx="374633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https://forms.gle/------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（なるべく短縮アドレスを使用下さい）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4346D5-7CCA-B221-D943-D92AFF0A91A6}"/>
              </a:ext>
            </a:extLst>
          </p:cNvPr>
          <p:cNvGrpSpPr/>
          <p:nvPr/>
        </p:nvGrpSpPr>
        <p:grpSpPr>
          <a:xfrm>
            <a:off x="5694708" y="2702079"/>
            <a:ext cx="837162" cy="830465"/>
            <a:chOff x="5639319" y="1979375"/>
            <a:chExt cx="837162" cy="830465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CC09EB0D-A81C-A08D-C224-AA8280C970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39319" y="1979375"/>
              <a:ext cx="837162" cy="830465"/>
            </a:xfrm>
            <a:prstGeom prst="rect">
              <a:avLst/>
            </a:prstGeom>
          </p:spPr>
        </p:pic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BCCFB866-98CB-6EB2-3AEC-B0CA069BBB51}"/>
                </a:ext>
              </a:extLst>
            </p:cNvPr>
            <p:cNvSpPr/>
            <p:nvPr/>
          </p:nvSpPr>
          <p:spPr>
            <a:xfrm>
              <a:off x="5883442" y="2201779"/>
              <a:ext cx="348916" cy="35579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/>
                <a:t>例</a:t>
              </a:r>
            </a:p>
          </p:txBody>
        </p:sp>
      </p:grp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34EA1077-F945-6E81-F6FD-7E4E69949EC9}"/>
              </a:ext>
            </a:extLst>
          </p:cNvPr>
          <p:cNvSpPr/>
          <p:nvPr/>
        </p:nvSpPr>
        <p:spPr>
          <a:xfrm>
            <a:off x="273193" y="2489377"/>
            <a:ext cx="6171677" cy="2636073"/>
          </a:xfrm>
          <a:custGeom>
            <a:avLst/>
            <a:gdLst>
              <a:gd name="connsiteX0" fmla="*/ 0 w 6171677"/>
              <a:gd name="connsiteY0" fmla="*/ 218357 h 1310117"/>
              <a:gd name="connsiteX1" fmla="*/ 218357 w 6171677"/>
              <a:gd name="connsiteY1" fmla="*/ 0 h 1310117"/>
              <a:gd name="connsiteX2" fmla="*/ 1028613 w 6171677"/>
              <a:gd name="connsiteY2" fmla="*/ 0 h 1310117"/>
              <a:gd name="connsiteX3" fmla="*/ 928529 w 6171677"/>
              <a:gd name="connsiteY3" fmla="*/ -2017580 h 1310117"/>
              <a:gd name="connsiteX4" fmla="*/ 2571532 w 6171677"/>
              <a:gd name="connsiteY4" fmla="*/ 0 h 1310117"/>
              <a:gd name="connsiteX5" fmla="*/ 5953320 w 6171677"/>
              <a:gd name="connsiteY5" fmla="*/ 0 h 1310117"/>
              <a:gd name="connsiteX6" fmla="*/ 6171677 w 6171677"/>
              <a:gd name="connsiteY6" fmla="*/ 218357 h 1310117"/>
              <a:gd name="connsiteX7" fmla="*/ 6171677 w 6171677"/>
              <a:gd name="connsiteY7" fmla="*/ 218353 h 1310117"/>
              <a:gd name="connsiteX8" fmla="*/ 6171677 w 6171677"/>
              <a:gd name="connsiteY8" fmla="*/ 218353 h 1310117"/>
              <a:gd name="connsiteX9" fmla="*/ 6171677 w 6171677"/>
              <a:gd name="connsiteY9" fmla="*/ 545882 h 1310117"/>
              <a:gd name="connsiteX10" fmla="*/ 6171677 w 6171677"/>
              <a:gd name="connsiteY10" fmla="*/ 1091760 h 1310117"/>
              <a:gd name="connsiteX11" fmla="*/ 5953320 w 6171677"/>
              <a:gd name="connsiteY11" fmla="*/ 1310117 h 1310117"/>
              <a:gd name="connsiteX12" fmla="*/ 2571532 w 6171677"/>
              <a:gd name="connsiteY12" fmla="*/ 1310117 h 1310117"/>
              <a:gd name="connsiteX13" fmla="*/ 1028613 w 6171677"/>
              <a:gd name="connsiteY13" fmla="*/ 1310117 h 1310117"/>
              <a:gd name="connsiteX14" fmla="*/ 1028613 w 6171677"/>
              <a:gd name="connsiteY14" fmla="*/ 1310117 h 1310117"/>
              <a:gd name="connsiteX15" fmla="*/ 218357 w 6171677"/>
              <a:gd name="connsiteY15" fmla="*/ 1310117 h 1310117"/>
              <a:gd name="connsiteX16" fmla="*/ 0 w 6171677"/>
              <a:gd name="connsiteY16" fmla="*/ 1091760 h 1310117"/>
              <a:gd name="connsiteX17" fmla="*/ 0 w 6171677"/>
              <a:gd name="connsiteY17" fmla="*/ 545882 h 1310117"/>
              <a:gd name="connsiteX18" fmla="*/ 0 w 6171677"/>
              <a:gd name="connsiteY18" fmla="*/ 218353 h 1310117"/>
              <a:gd name="connsiteX19" fmla="*/ 0 w 6171677"/>
              <a:gd name="connsiteY19" fmla="*/ 218353 h 1310117"/>
              <a:gd name="connsiteX20" fmla="*/ 0 w 6171677"/>
              <a:gd name="connsiteY20" fmla="*/ 218357 h 1310117"/>
              <a:gd name="connsiteX0" fmla="*/ 0 w 6171677"/>
              <a:gd name="connsiteY0" fmla="*/ 2235937 h 3327697"/>
              <a:gd name="connsiteX1" fmla="*/ 218357 w 6171677"/>
              <a:gd name="connsiteY1" fmla="*/ 2017580 h 3327697"/>
              <a:gd name="connsiteX2" fmla="*/ 2231771 w 6171677"/>
              <a:gd name="connsiteY2" fmla="*/ 2017580 h 3327697"/>
              <a:gd name="connsiteX3" fmla="*/ 928529 w 6171677"/>
              <a:gd name="connsiteY3" fmla="*/ 0 h 3327697"/>
              <a:gd name="connsiteX4" fmla="*/ 2571532 w 6171677"/>
              <a:gd name="connsiteY4" fmla="*/ 2017580 h 3327697"/>
              <a:gd name="connsiteX5" fmla="*/ 5953320 w 6171677"/>
              <a:gd name="connsiteY5" fmla="*/ 2017580 h 3327697"/>
              <a:gd name="connsiteX6" fmla="*/ 6171677 w 6171677"/>
              <a:gd name="connsiteY6" fmla="*/ 2235937 h 3327697"/>
              <a:gd name="connsiteX7" fmla="*/ 6171677 w 6171677"/>
              <a:gd name="connsiteY7" fmla="*/ 2235933 h 3327697"/>
              <a:gd name="connsiteX8" fmla="*/ 6171677 w 6171677"/>
              <a:gd name="connsiteY8" fmla="*/ 2235933 h 3327697"/>
              <a:gd name="connsiteX9" fmla="*/ 6171677 w 6171677"/>
              <a:gd name="connsiteY9" fmla="*/ 2563462 h 3327697"/>
              <a:gd name="connsiteX10" fmla="*/ 6171677 w 6171677"/>
              <a:gd name="connsiteY10" fmla="*/ 3109340 h 3327697"/>
              <a:gd name="connsiteX11" fmla="*/ 5953320 w 6171677"/>
              <a:gd name="connsiteY11" fmla="*/ 3327697 h 3327697"/>
              <a:gd name="connsiteX12" fmla="*/ 2571532 w 6171677"/>
              <a:gd name="connsiteY12" fmla="*/ 3327697 h 3327697"/>
              <a:gd name="connsiteX13" fmla="*/ 1028613 w 6171677"/>
              <a:gd name="connsiteY13" fmla="*/ 3327697 h 3327697"/>
              <a:gd name="connsiteX14" fmla="*/ 1028613 w 6171677"/>
              <a:gd name="connsiteY14" fmla="*/ 3327697 h 3327697"/>
              <a:gd name="connsiteX15" fmla="*/ 218357 w 6171677"/>
              <a:gd name="connsiteY15" fmla="*/ 3327697 h 3327697"/>
              <a:gd name="connsiteX16" fmla="*/ 0 w 6171677"/>
              <a:gd name="connsiteY16" fmla="*/ 3109340 h 3327697"/>
              <a:gd name="connsiteX17" fmla="*/ 0 w 6171677"/>
              <a:gd name="connsiteY17" fmla="*/ 2563462 h 3327697"/>
              <a:gd name="connsiteX18" fmla="*/ 0 w 6171677"/>
              <a:gd name="connsiteY18" fmla="*/ 2235933 h 3327697"/>
              <a:gd name="connsiteX19" fmla="*/ 0 w 6171677"/>
              <a:gd name="connsiteY19" fmla="*/ 2235933 h 3327697"/>
              <a:gd name="connsiteX20" fmla="*/ 0 w 6171677"/>
              <a:gd name="connsiteY20" fmla="*/ 2235937 h 3327697"/>
              <a:gd name="connsiteX0" fmla="*/ 0 w 6171677"/>
              <a:gd name="connsiteY0" fmla="*/ 1437249 h 2529009"/>
              <a:gd name="connsiteX1" fmla="*/ 218357 w 6171677"/>
              <a:gd name="connsiteY1" fmla="*/ 1218892 h 2529009"/>
              <a:gd name="connsiteX2" fmla="*/ 2231771 w 6171677"/>
              <a:gd name="connsiteY2" fmla="*/ 1218892 h 2529009"/>
              <a:gd name="connsiteX3" fmla="*/ 1229319 w 6171677"/>
              <a:gd name="connsiteY3" fmla="*/ 0 h 2529009"/>
              <a:gd name="connsiteX4" fmla="*/ 2571532 w 6171677"/>
              <a:gd name="connsiteY4" fmla="*/ 1218892 h 2529009"/>
              <a:gd name="connsiteX5" fmla="*/ 5953320 w 6171677"/>
              <a:gd name="connsiteY5" fmla="*/ 1218892 h 2529009"/>
              <a:gd name="connsiteX6" fmla="*/ 6171677 w 6171677"/>
              <a:gd name="connsiteY6" fmla="*/ 1437249 h 2529009"/>
              <a:gd name="connsiteX7" fmla="*/ 6171677 w 6171677"/>
              <a:gd name="connsiteY7" fmla="*/ 1437245 h 2529009"/>
              <a:gd name="connsiteX8" fmla="*/ 6171677 w 6171677"/>
              <a:gd name="connsiteY8" fmla="*/ 1437245 h 2529009"/>
              <a:gd name="connsiteX9" fmla="*/ 6171677 w 6171677"/>
              <a:gd name="connsiteY9" fmla="*/ 1764774 h 2529009"/>
              <a:gd name="connsiteX10" fmla="*/ 6171677 w 6171677"/>
              <a:gd name="connsiteY10" fmla="*/ 2310652 h 2529009"/>
              <a:gd name="connsiteX11" fmla="*/ 5953320 w 6171677"/>
              <a:gd name="connsiteY11" fmla="*/ 2529009 h 2529009"/>
              <a:gd name="connsiteX12" fmla="*/ 2571532 w 6171677"/>
              <a:gd name="connsiteY12" fmla="*/ 2529009 h 2529009"/>
              <a:gd name="connsiteX13" fmla="*/ 1028613 w 6171677"/>
              <a:gd name="connsiteY13" fmla="*/ 2529009 h 2529009"/>
              <a:gd name="connsiteX14" fmla="*/ 1028613 w 6171677"/>
              <a:gd name="connsiteY14" fmla="*/ 2529009 h 2529009"/>
              <a:gd name="connsiteX15" fmla="*/ 218357 w 6171677"/>
              <a:gd name="connsiteY15" fmla="*/ 2529009 h 2529009"/>
              <a:gd name="connsiteX16" fmla="*/ 0 w 6171677"/>
              <a:gd name="connsiteY16" fmla="*/ 2310652 h 2529009"/>
              <a:gd name="connsiteX17" fmla="*/ 0 w 6171677"/>
              <a:gd name="connsiteY17" fmla="*/ 1764774 h 2529009"/>
              <a:gd name="connsiteX18" fmla="*/ 0 w 6171677"/>
              <a:gd name="connsiteY18" fmla="*/ 1437245 h 2529009"/>
              <a:gd name="connsiteX19" fmla="*/ 0 w 6171677"/>
              <a:gd name="connsiteY19" fmla="*/ 1437245 h 2529009"/>
              <a:gd name="connsiteX20" fmla="*/ 0 w 6171677"/>
              <a:gd name="connsiteY20" fmla="*/ 1437249 h 2529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171677" h="2529009">
                <a:moveTo>
                  <a:pt x="0" y="1437249"/>
                </a:moveTo>
                <a:cubicBezTo>
                  <a:pt x="0" y="1316654"/>
                  <a:pt x="97762" y="1218892"/>
                  <a:pt x="218357" y="1218892"/>
                </a:cubicBezTo>
                <a:lnTo>
                  <a:pt x="2231771" y="1218892"/>
                </a:lnTo>
                <a:lnTo>
                  <a:pt x="1229319" y="0"/>
                </a:lnTo>
                <a:lnTo>
                  <a:pt x="2571532" y="1218892"/>
                </a:lnTo>
                <a:lnTo>
                  <a:pt x="5953320" y="1218892"/>
                </a:lnTo>
                <a:cubicBezTo>
                  <a:pt x="6073915" y="1218892"/>
                  <a:pt x="6171677" y="1316654"/>
                  <a:pt x="6171677" y="1437249"/>
                </a:cubicBezTo>
                <a:lnTo>
                  <a:pt x="6171677" y="1437245"/>
                </a:lnTo>
                <a:lnTo>
                  <a:pt x="6171677" y="1437245"/>
                </a:lnTo>
                <a:lnTo>
                  <a:pt x="6171677" y="1764774"/>
                </a:lnTo>
                <a:lnTo>
                  <a:pt x="6171677" y="2310652"/>
                </a:lnTo>
                <a:cubicBezTo>
                  <a:pt x="6171677" y="2431247"/>
                  <a:pt x="6073915" y="2529009"/>
                  <a:pt x="5953320" y="2529009"/>
                </a:cubicBezTo>
                <a:lnTo>
                  <a:pt x="2571532" y="2529009"/>
                </a:lnTo>
                <a:lnTo>
                  <a:pt x="1028613" y="2529009"/>
                </a:lnTo>
                <a:lnTo>
                  <a:pt x="1028613" y="2529009"/>
                </a:lnTo>
                <a:lnTo>
                  <a:pt x="218357" y="2529009"/>
                </a:lnTo>
                <a:cubicBezTo>
                  <a:pt x="97762" y="2529009"/>
                  <a:pt x="0" y="2431247"/>
                  <a:pt x="0" y="2310652"/>
                </a:cubicBezTo>
                <a:lnTo>
                  <a:pt x="0" y="1764774"/>
                </a:lnTo>
                <a:lnTo>
                  <a:pt x="0" y="1437245"/>
                </a:lnTo>
                <a:lnTo>
                  <a:pt x="0" y="1437245"/>
                </a:lnTo>
                <a:lnTo>
                  <a:pt x="0" y="1437249"/>
                </a:lnTo>
                <a:close/>
              </a:path>
            </a:pathLst>
          </a:cu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EC38C8-FA5E-A75B-A0F8-023F094FFC39}"/>
              </a:ext>
            </a:extLst>
          </p:cNvPr>
          <p:cNvSpPr txBox="1"/>
          <p:nvPr/>
        </p:nvSpPr>
        <p:spPr>
          <a:xfrm>
            <a:off x="649698" y="3834199"/>
            <a:ext cx="579517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「●単位発行に関する注意事項の文面例」を記載下さい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開催形式（現地開催、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開催、またはそのハイブリッド）、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単位発行の有無（日本薬剤師研修センター、日病薬病院薬学認定薬剤師）に合わせて記載事項を取捨選択して下さい。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4E35F19-7C85-CF10-3C22-9084E9CD3819}"/>
              </a:ext>
            </a:extLst>
          </p:cNvPr>
          <p:cNvSpPr txBox="1"/>
          <p:nvPr/>
        </p:nvSpPr>
        <p:spPr>
          <a:xfrm>
            <a:off x="5346509" y="364320"/>
            <a:ext cx="1327246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両方の単位を発行する際には、この文面を記載下さい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288609-B263-899A-6686-68056E79FCD3}"/>
              </a:ext>
            </a:extLst>
          </p:cNvPr>
          <p:cNvSpPr txBox="1"/>
          <p:nvPr/>
        </p:nvSpPr>
        <p:spPr>
          <a:xfrm>
            <a:off x="3899909" y="8664194"/>
            <a:ext cx="1433189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コードを貼付下さい→ 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716953C-73C5-6EBD-7C17-DA2B6D9211F7}"/>
              </a:ext>
            </a:extLst>
          </p:cNvPr>
          <p:cNvSpPr txBox="1"/>
          <p:nvPr/>
        </p:nvSpPr>
        <p:spPr>
          <a:xfrm>
            <a:off x="3399888" y="7886559"/>
            <a:ext cx="31406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終了後キーワード報告サイトの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</a:p>
          <a:p>
            <a:pPr algn="ctr"/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627E792-0D76-E9DE-2CDA-EC8B674AFB0C}"/>
              </a:ext>
            </a:extLst>
          </p:cNvPr>
          <p:cNvSpPr txBox="1"/>
          <p:nvPr/>
        </p:nvSpPr>
        <p:spPr>
          <a:xfrm>
            <a:off x="3664569" y="8110196"/>
            <a:ext cx="374633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https://forms.gle/------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（なるべく短縮アドレスを使用下さい）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03C1A742-0479-BF56-9D35-141ABE4ED9DF}"/>
              </a:ext>
            </a:extLst>
          </p:cNvPr>
          <p:cNvGrpSpPr/>
          <p:nvPr/>
        </p:nvGrpSpPr>
        <p:grpSpPr>
          <a:xfrm>
            <a:off x="5513674" y="8668485"/>
            <a:ext cx="837162" cy="830465"/>
            <a:chOff x="5639319" y="1979375"/>
            <a:chExt cx="837162" cy="830465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E1DD7C58-F372-7D5E-8502-F21C88739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39319" y="1979375"/>
              <a:ext cx="837162" cy="830465"/>
            </a:xfrm>
            <a:prstGeom prst="rect">
              <a:avLst/>
            </a:prstGeom>
          </p:spPr>
        </p:pic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86FD647A-FC9A-849F-0E2D-20C903F3E989}"/>
                </a:ext>
              </a:extLst>
            </p:cNvPr>
            <p:cNvSpPr/>
            <p:nvPr/>
          </p:nvSpPr>
          <p:spPr>
            <a:xfrm>
              <a:off x="5883442" y="2201779"/>
              <a:ext cx="348916" cy="35579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/>
                <a:t>例</a:t>
              </a:r>
            </a:p>
          </p:txBody>
        </p:sp>
      </p:grpSp>
      <p:sp>
        <p:nvSpPr>
          <p:cNvPr id="28" name="吹き出し: 角を丸めた四角形 27">
            <a:extLst>
              <a:ext uri="{FF2B5EF4-FFF2-40B4-BE49-F238E27FC236}">
                <a16:creationId xmlns:a16="http://schemas.microsoft.com/office/drawing/2014/main" id="{43B4DC24-E15C-B75C-9346-78FA8CC4583F}"/>
              </a:ext>
            </a:extLst>
          </p:cNvPr>
          <p:cNvSpPr/>
          <p:nvPr/>
        </p:nvSpPr>
        <p:spPr>
          <a:xfrm>
            <a:off x="950495" y="7886559"/>
            <a:ext cx="2602612" cy="1300855"/>
          </a:xfrm>
          <a:prstGeom prst="wedgeRoundRectCallout">
            <a:avLst>
              <a:gd name="adj1" fmla="val 56369"/>
              <a:gd name="adj2" fmla="val -16116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EE330F1-9FD0-E48E-8C97-BE55B3F151AD}"/>
              </a:ext>
            </a:extLst>
          </p:cNvPr>
          <p:cNvSpPr txBox="1"/>
          <p:nvPr/>
        </p:nvSpPr>
        <p:spPr>
          <a:xfrm>
            <a:off x="985816" y="7930928"/>
            <a:ext cx="249817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終了後キーワード報告サイトについては、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原則当会で用意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いたします。案内状作成時に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コードを追記しますので掲載スペースをご用意ください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0570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</TotalTime>
  <Words>375</Words>
  <Application>Microsoft Office PowerPoint</Application>
  <PresentationFormat>A4 210 x 297 mm</PresentationFormat>
  <Paragraphs>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インターネットユーザー</dc:creator>
  <cp:lastModifiedBy>福田 健吾</cp:lastModifiedBy>
  <cp:revision>85</cp:revision>
  <cp:lastPrinted>2021-03-12T08:09:31Z</cp:lastPrinted>
  <dcterms:created xsi:type="dcterms:W3CDTF">2021-03-03T22:56:42Z</dcterms:created>
  <dcterms:modified xsi:type="dcterms:W3CDTF">2024-07-18T07:48:23Z</dcterms:modified>
</cp:coreProperties>
</file>